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73" r:id="rId4"/>
    <p:sldId id="268" r:id="rId5"/>
    <p:sldId id="270" r:id="rId6"/>
    <p:sldId id="258" r:id="rId7"/>
    <p:sldId id="260" r:id="rId8"/>
    <p:sldId id="271" r:id="rId9"/>
    <p:sldId id="261" r:id="rId10"/>
    <p:sldId id="262" r:id="rId11"/>
    <p:sldId id="272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8AA4CB-64EF-4B5A-8EF9-E7505DBCBBAA}">
          <p14:sldIdLst>
            <p14:sldId id="269"/>
            <p14:sldId id="256"/>
            <p14:sldId id="273"/>
            <p14:sldId id="268"/>
            <p14:sldId id="270"/>
            <p14:sldId id="258"/>
            <p14:sldId id="260"/>
            <p14:sldId id="271"/>
            <p14:sldId id="261"/>
            <p14:sldId id="262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4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87302" autoAdjust="0"/>
  </p:normalViewPr>
  <p:slideViewPr>
    <p:cSldViewPr snapToGrid="0">
      <p:cViewPr>
        <p:scale>
          <a:sx n="60" d="100"/>
          <a:sy n="60" d="100"/>
        </p:scale>
        <p:origin x="909" y="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8FA9F-1236-4E67-A4DA-03E6218ABCA8}" type="datetimeFigureOut">
              <a:rPr lang="es-CO" smtClean="0"/>
              <a:t>19/04/2023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8D4B7-07E8-401E-B5F2-812A5C934B3F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802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sm.covenantuniversity.edu.ng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C4C02"/>
              </a:buClr>
            </a:pPr>
            <a:r>
              <a:rPr lang="en-US" dirty="0"/>
              <a:t>For more information visit: </a:t>
            </a:r>
            <a:r>
              <a:rPr lang="en-US" dirty="0">
                <a:hlinkClick r:id="rId3"/>
              </a:rPr>
              <a:t>https://nsm.covenantuniversity.edu.ng/</a:t>
            </a:r>
            <a:endParaRPr lang="en-US" dirty="0"/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2693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Alphabetical list based on years of authors and works cited in the article (</a:t>
            </a:r>
            <a:r>
              <a:rPr lang="en-US" b="1" dirty="0">
                <a:solidFill>
                  <a:srgbClr val="FF0000"/>
                </a:solidFill>
              </a:rPr>
              <a:t>ONLY References used on the presentation</a:t>
            </a:r>
            <a:r>
              <a:rPr lang="en-US" dirty="0"/>
              <a:t>). The bibliography must meet APA standards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3844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</a:t>
            </a:r>
            <a:r>
              <a:rPr lang="en-US" baseline="0" dirty="0"/>
              <a:t> all necessary persons/organizations. You may place logos as appropriate.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11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3844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</a:t>
            </a:r>
            <a:r>
              <a:rPr lang="en-US" baseline="0" dirty="0"/>
              <a:t> all necessary persons/organizations. You may place logos as appropriate. </a:t>
            </a:r>
          </a:p>
          <a:p>
            <a:r>
              <a:rPr lang="en-US" sz="1000" b="1" baseline="0" dirty="0"/>
              <a:t>DO NOT DELETE THE LICENSE TEXT OR LOGO. IT ALLOWS FOR ARCHIVING OF THE WORK. </a:t>
            </a:r>
            <a:endParaRPr lang="en-US" sz="1000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12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3844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Complete</a:t>
            </a:r>
            <a:r>
              <a:rPr lang="en-US" baseline="0" dirty="0"/>
              <a:t> the </a:t>
            </a:r>
            <a:r>
              <a:rPr lang="en-US" b="1" baseline="0" dirty="0"/>
              <a:t>Research Title</a:t>
            </a:r>
            <a:r>
              <a:rPr lang="en-US" baseline="0" dirty="0"/>
              <a:t>. All </a:t>
            </a:r>
            <a:r>
              <a:rPr lang="en-US" b="1" baseline="0" dirty="0"/>
              <a:t>authors</a:t>
            </a:r>
            <a:r>
              <a:rPr lang="en-US" baseline="0" dirty="0"/>
              <a:t> for the research and </a:t>
            </a:r>
            <a:r>
              <a:rPr lang="en-US" b="1" baseline="0" dirty="0"/>
              <a:t>Affiliations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477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Its purpose is to clearly state the research problem and give the reader a motivation, justification about the case. </a:t>
            </a:r>
            <a:r>
              <a:rPr lang="en-US" b="0" dirty="0"/>
              <a:t>Sometimes it is combined with the literature review to set the methodological and practical gaps found in the state-of-the-art</a:t>
            </a:r>
            <a:r>
              <a:rPr lang="en-US" b="0" baseline="0" dirty="0"/>
              <a:t> body.</a:t>
            </a:r>
            <a:endParaRPr lang="en-US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036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Objectives should answer the research question. It should guides and </a:t>
            </a:r>
            <a:r>
              <a:rPr lang="en-US" dirty="0" err="1"/>
              <a:t>centres</a:t>
            </a:r>
            <a:r>
              <a:rPr lang="en-US" dirty="0"/>
              <a:t> your research. It should be clear, concise, objective and</a:t>
            </a:r>
            <a:r>
              <a:rPr lang="en-US" baseline="0" dirty="0"/>
              <a:t> </a:t>
            </a:r>
            <a:r>
              <a:rPr lang="en-US" dirty="0"/>
              <a:t>focused, as well as synthesize multiple sources to present your contribution.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239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Its aims to describe the methodological</a:t>
            </a:r>
            <a:r>
              <a:rPr lang="en-US" baseline="0" dirty="0"/>
              <a:t> framework</a:t>
            </a:r>
            <a:r>
              <a:rPr lang="en-US" dirty="0"/>
              <a:t> used in the proposal. This should succinctly</a:t>
            </a:r>
            <a:r>
              <a:rPr lang="en-US" baseline="0" dirty="0"/>
              <a:t> explain the procedures followed perform </a:t>
            </a:r>
            <a:r>
              <a:rPr lang="en-US" dirty="0"/>
              <a:t>experiments such that they could be replicated by any competent colleague and get same results or equivalent findings. Methods answer the question </a:t>
            </a:r>
            <a:r>
              <a:rPr lang="en-US" b="1" dirty="0"/>
              <a:t>How was the problem understood,</a:t>
            </a:r>
            <a:r>
              <a:rPr lang="en-US" b="1" baseline="0" dirty="0"/>
              <a:t> characterized, analyzed or solved</a:t>
            </a:r>
            <a:r>
              <a:rPr lang="en-US" b="1" dirty="0"/>
              <a:t>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705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a description of the experimental setting or set of data used to test the proposed methodology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methods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201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 results should answer the question </a:t>
            </a:r>
            <a:r>
              <a:rPr lang="en-US" b="1" dirty="0"/>
              <a:t>What are the results, recommendations or main findings acquired from the research? </a:t>
            </a:r>
            <a:r>
              <a:rPr lang="en-US" b="0" dirty="0"/>
              <a:t>And discussion</a:t>
            </a:r>
            <a:r>
              <a:rPr lang="en-US" b="1" dirty="0"/>
              <a:t> What do these results mean for scientific community and practitioners?</a:t>
            </a:r>
          </a:p>
          <a:p>
            <a:r>
              <a:rPr lang="en-US" b="0" dirty="0"/>
              <a:t>If you</a:t>
            </a:r>
            <a:r>
              <a:rPr lang="en-US" b="0" baseline="0" dirty="0"/>
              <a:t> are presenting an ongoing research, please discuss in detail your hypotheses and your expected results.</a:t>
            </a:r>
            <a:endParaRPr lang="en-US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709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 results should answer the question </a:t>
            </a:r>
            <a:r>
              <a:rPr lang="en-US" b="1" dirty="0"/>
              <a:t>What are the results, recommendations or main findings acquired from the research? </a:t>
            </a:r>
            <a:r>
              <a:rPr lang="en-US" b="0" dirty="0"/>
              <a:t>And discussion</a:t>
            </a:r>
            <a:r>
              <a:rPr lang="en-US" b="1" dirty="0"/>
              <a:t> What do these results mean for scientific community and practitioners?</a:t>
            </a:r>
          </a:p>
          <a:p>
            <a:r>
              <a:rPr lang="en-US" b="0" dirty="0"/>
              <a:t>If you</a:t>
            </a:r>
            <a:r>
              <a:rPr lang="en-US" b="0" baseline="0" dirty="0"/>
              <a:t> are presenting an ongoing research, please discuss in detail your hypotheses and your expected results.</a:t>
            </a:r>
            <a:endParaRPr lang="en-US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709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Summarize and evaluate the whole research.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original goal met? What are the main findings from your research? 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Suggest changes in the experimental procedure (or design) and/or possibilities for further study.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 whether your results support or contradict your hypothesis.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hypotheses validated: accepted/rejected? Why?</a:t>
            </a:r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future research venues of your proposal?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If you</a:t>
            </a:r>
            <a:r>
              <a:rPr lang="en-US" b="0" baseline="0" dirty="0"/>
              <a:t> are presenting an ongoing research, please discuss in detail your next steps.</a:t>
            </a:r>
            <a:endParaRPr lang="en-US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D4B7-07E8-401E-B5F2-812A5C934B3F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82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ie de página 3"/>
          <p:cNvSpPr>
            <a:spLocks noGrp="1"/>
          </p:cNvSpPr>
          <p:nvPr userDrawn="1">
            <p:ph type="ftr" sz="quarter" idx="4294967295"/>
          </p:nvPr>
        </p:nvSpPr>
        <p:spPr>
          <a:xfrm>
            <a:off x="660071" y="6334789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00FF"/>
                </a:solidFill>
              </a:defRPr>
            </a:lvl1pPr>
          </a:lstStyle>
          <a:p>
            <a:r>
              <a:rPr lang="it-IT" b="1" dirty="0"/>
              <a:t>NSM-Ota,2023</a:t>
            </a:r>
            <a:endParaRPr lang="es-CO" dirty="0"/>
          </a:p>
        </p:txBody>
      </p:sp>
      <p:cxnSp>
        <p:nvCxnSpPr>
          <p:cNvPr id="3" name="Conector recto 2"/>
          <p:cNvCxnSpPr/>
          <p:nvPr userDrawn="1"/>
        </p:nvCxnSpPr>
        <p:spPr>
          <a:xfrm flipH="1">
            <a:off x="1993900" y="6472196"/>
            <a:ext cx="79121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Marcador de contenido 4"/>
          <p:cNvSpPr>
            <a:spLocks noGrp="1"/>
          </p:cNvSpPr>
          <p:nvPr>
            <p:ph sz="quarter" idx="10" hasCustomPrompt="1"/>
          </p:nvPr>
        </p:nvSpPr>
        <p:spPr>
          <a:xfrm>
            <a:off x="2263619" y="2457867"/>
            <a:ext cx="7869732" cy="107981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s-ES" dirty="0" err="1"/>
              <a:t>Fourth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4"/>
            <a:r>
              <a:rPr lang="es-ES" dirty="0" err="1"/>
              <a:t>Fifth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CO" dirty="0"/>
          </a:p>
        </p:txBody>
      </p:sp>
      <p:sp>
        <p:nvSpPr>
          <p:cNvPr id="18" name="Rectángulo 5"/>
          <p:cNvSpPr/>
          <p:nvPr userDrawn="1"/>
        </p:nvSpPr>
        <p:spPr>
          <a:xfrm>
            <a:off x="660072" y="-324853"/>
            <a:ext cx="3600000" cy="1290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1C882DCA-C8FA-F595-B93C-25EAB9F0F5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1107" y="5968221"/>
            <a:ext cx="1258722" cy="73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98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ie de página 3"/>
          <p:cNvSpPr>
            <a:spLocks noGrp="1"/>
          </p:cNvSpPr>
          <p:nvPr userDrawn="1">
            <p:ph type="ftr" sz="quarter" idx="4294967295"/>
          </p:nvPr>
        </p:nvSpPr>
        <p:spPr>
          <a:xfrm>
            <a:off x="660071" y="6353137"/>
            <a:ext cx="3520043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it-IT" b="1" dirty="0">
                <a:solidFill>
                  <a:srgbClr val="0000FF"/>
                </a:solidFill>
              </a:rPr>
              <a:t>NSM-Ota, 2023</a:t>
            </a:r>
            <a:endParaRPr lang="es-CO" dirty="0"/>
          </a:p>
        </p:txBody>
      </p:sp>
      <p:cxnSp>
        <p:nvCxnSpPr>
          <p:cNvPr id="11" name="Conector recto 10"/>
          <p:cNvCxnSpPr/>
          <p:nvPr userDrawn="1"/>
        </p:nvCxnSpPr>
        <p:spPr>
          <a:xfrm flipH="1">
            <a:off x="2019300" y="6490544"/>
            <a:ext cx="789940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ángulo 5"/>
          <p:cNvSpPr/>
          <p:nvPr userDrawn="1"/>
        </p:nvSpPr>
        <p:spPr>
          <a:xfrm>
            <a:off x="660072" y="-324853"/>
            <a:ext cx="3600000" cy="1290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29B032BA-8954-7F88-A090-999C3E565C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322" y="6001480"/>
            <a:ext cx="1144293" cy="6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03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10307946" y="149765"/>
            <a:ext cx="1515701" cy="1334849"/>
            <a:chOff x="10244446" y="238665"/>
            <a:chExt cx="1515701" cy="1334849"/>
          </a:xfrm>
        </p:grpSpPr>
        <p:sp>
          <p:nvSpPr>
            <p:cNvPr id="7" name="Oval 6"/>
            <p:cNvSpPr/>
            <p:nvPr/>
          </p:nvSpPr>
          <p:spPr>
            <a:xfrm>
              <a:off x="10338622" y="238665"/>
              <a:ext cx="1342104" cy="133484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244446" y="518553"/>
              <a:ext cx="15157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Place your institution </a:t>
              </a:r>
            </a:p>
            <a:p>
              <a:pPr algn="ctr"/>
              <a:r>
                <a:rPr lang="en-US" sz="1600" dirty="0"/>
                <a:t>logo here.</a:t>
              </a:r>
            </a:p>
          </p:txBody>
        </p:sp>
      </p:grpSp>
      <p:sp>
        <p:nvSpPr>
          <p:cNvPr id="12" name="Rectangle 4"/>
          <p:cNvSpPr>
            <a:spLocks noChangeArrowheads="1"/>
          </p:cNvSpPr>
          <p:nvPr userDrawn="1"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060700" y="6271489"/>
            <a:ext cx="5676900" cy="461665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solidFill>
                  <a:schemeClr val="bg1"/>
                </a:solidFill>
                <a:effectLst/>
                <a:latin typeface="Lato" panose="020F0502020204030203" pitchFamily="34" charset="0"/>
              </a:rPr>
              <a:t>Monday, July 24 – Friday 28th, 2023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EF1AFC-CF94-8109-A02D-27BBF287E1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1" y="170547"/>
            <a:ext cx="1429555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F00CB54-30AE-6777-FC2D-5FB4EB62C6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22183" y="344571"/>
            <a:ext cx="8112001" cy="59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5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53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sm.covenantuniversity.edu.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sm2023@covenantuniversity.edu.n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916271" y="221300"/>
            <a:ext cx="3263843" cy="127355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O" dirty="0" err="1">
                <a:solidFill>
                  <a:schemeClr val="bg1"/>
                </a:solidFill>
              </a:rPr>
              <a:t>Instructions</a:t>
            </a:r>
            <a:endParaRPr lang="es-CO" sz="5400" b="1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59854" y="1715205"/>
            <a:ext cx="107924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Dear author(s),</a:t>
            </a:r>
          </a:p>
          <a:p>
            <a:endParaRPr lang="en-US" dirty="0"/>
          </a:p>
          <a:p>
            <a:r>
              <a:rPr lang="en-US" dirty="0"/>
              <a:t>This is NSM-Ota, 2023 Conference presentation template. In this file you will find:</a:t>
            </a:r>
          </a:p>
          <a:p>
            <a:endParaRPr lang="en-US" dirty="0"/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/>
              <a:t>Minimum sections for the presentation you will do about your research in the conference.</a:t>
            </a:r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/>
              <a:t>Each slide contains guidance about the suggested content for the section (Please read the review lower pane for guidance).</a:t>
            </a:r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/>
              <a:t>The presentation will be archived under a CC BY 4.0 License.  </a:t>
            </a:r>
          </a:p>
          <a:p>
            <a:pPr>
              <a:buClr>
                <a:srgbClr val="FC4C02"/>
              </a:buClr>
            </a:pPr>
            <a:endParaRPr lang="en-US" dirty="0"/>
          </a:p>
          <a:p>
            <a:pPr>
              <a:buClr>
                <a:srgbClr val="FC4C02"/>
              </a:buClr>
            </a:pPr>
            <a:r>
              <a:rPr lang="en-US" dirty="0"/>
              <a:t>Keep in mind that the terminal date to submit the Power Point presentation is </a:t>
            </a:r>
            <a:r>
              <a:rPr lang="en-US" b="1" dirty="0">
                <a:solidFill>
                  <a:srgbClr val="FF0000"/>
                </a:solidFill>
              </a:rPr>
              <a:t>June 30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, 2023.</a:t>
            </a:r>
          </a:p>
          <a:p>
            <a:pPr>
              <a:buClr>
                <a:srgbClr val="FC4C02"/>
              </a:buClr>
            </a:pPr>
            <a:endParaRPr lang="en-US" dirty="0"/>
          </a:p>
          <a:p>
            <a:pPr>
              <a:buClr>
                <a:srgbClr val="FC4C02"/>
              </a:buClr>
            </a:pPr>
            <a:r>
              <a:rPr lang="en-US" dirty="0"/>
              <a:t>Further details please consult the conference site at: </a:t>
            </a:r>
            <a:r>
              <a:rPr lang="en-US" dirty="0">
                <a:hlinkClick r:id="rId3"/>
              </a:rPr>
              <a:t>https://nsm.covenantuniversity.edu.ng/</a:t>
            </a:r>
            <a:endParaRPr lang="en-US" dirty="0"/>
          </a:p>
          <a:p>
            <a:pPr>
              <a:buClr>
                <a:srgbClr val="FC4C02"/>
              </a:buClr>
            </a:pPr>
            <a:r>
              <a:rPr lang="en-US" dirty="0"/>
              <a:t>Or via email to </a:t>
            </a:r>
            <a:r>
              <a:rPr lang="en-US" dirty="0">
                <a:hlinkClick r:id="rId4"/>
              </a:rPr>
              <a:t>nsm2023@covenantuniversity.edu.ng</a:t>
            </a:r>
            <a:endParaRPr lang="en-US" dirty="0"/>
          </a:p>
          <a:p>
            <a:pPr>
              <a:buClr>
                <a:srgbClr val="FC4C02"/>
              </a:buClr>
            </a:pPr>
            <a:endParaRPr lang="en-US" dirty="0"/>
          </a:p>
          <a:p>
            <a:pPr>
              <a:buClr>
                <a:srgbClr val="FC4C02"/>
              </a:buClr>
            </a:pPr>
            <a:r>
              <a:rPr lang="en-US" sz="2000" b="1" dirty="0">
                <a:solidFill>
                  <a:srgbClr val="FF0000"/>
                </a:solidFill>
              </a:rPr>
              <a:t>Delete this page after completion of your presentation before submission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65667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77634" y="240968"/>
            <a:ext cx="3302480" cy="534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800" dirty="0" err="1">
                <a:solidFill>
                  <a:schemeClr val="bg1"/>
                </a:solidFill>
              </a:rPr>
              <a:t>References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476D956-D7E6-86D1-C963-4CB63A0E527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45330" y="6317674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48929" y="240968"/>
            <a:ext cx="3657600" cy="534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2800" b="1" dirty="0">
                <a:solidFill>
                  <a:schemeClr val="bg1"/>
                </a:solidFill>
              </a:rPr>
              <a:t>Acknowledgements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696985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66F8151-43DA-0306-1E5E-9E786EF09B7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52257" y="6331528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3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48929" y="240968"/>
            <a:ext cx="3657600" cy="534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2800" b="1" dirty="0">
                <a:solidFill>
                  <a:schemeClr val="bg1"/>
                </a:solidFill>
              </a:rPr>
              <a:t>Acknowledgements</a:t>
            </a:r>
            <a:endParaRPr lang="en-US" sz="2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s-CO" sz="2800" b="1" dirty="0">
              <a:solidFill>
                <a:schemeClr val="bg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696985" cy="446051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97210" y="6206348"/>
            <a:ext cx="8190685" cy="4250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i="0" kern="1200" baseline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3B3835"/>
                </a:solidFill>
                <a:latin typeface="Helvetica Neue"/>
              </a:rPr>
              <a:t>This work is licensed under a Creative Commons Attribution 4.0 International License.</a:t>
            </a:r>
            <a:endParaRPr lang="en-US" sz="1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29" y="5974619"/>
            <a:ext cx="1202915" cy="65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41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366458" y="1966315"/>
            <a:ext cx="6856819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Research Title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8858" y="3047839"/>
            <a:ext cx="685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Author(s)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71258" y="4129363"/>
            <a:ext cx="6856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Affiliation: University/Industry, Department, Country</a:t>
            </a:r>
          </a:p>
        </p:txBody>
      </p:sp>
    </p:spTree>
    <p:extLst>
      <p:ext uri="{BB962C8B-B14F-4D97-AF65-F5344CB8AC3E}">
        <p14:creationId xmlns:p14="http://schemas.microsoft.com/office/powerpoint/2010/main" val="54684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62263" y="91078"/>
            <a:ext cx="3317851" cy="6529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dirty="0" err="1">
                <a:solidFill>
                  <a:schemeClr val="bg1"/>
                </a:solidFill>
              </a:rPr>
              <a:t>Introduction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9D9128DE-6B44-7790-1485-2D10B1E0FDF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59184" y="6338455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84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62263" y="-33474"/>
            <a:ext cx="3317851" cy="6529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dirty="0" err="1">
                <a:solidFill>
                  <a:schemeClr val="bg1"/>
                </a:solidFill>
              </a:rPr>
              <a:t>Objectives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2A1506B-7A95-4159-0B72-1A5F0BFF7A5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66111" y="6317674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1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60071" y="114006"/>
            <a:ext cx="3795815" cy="6529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dirty="0" err="1">
                <a:solidFill>
                  <a:schemeClr val="bg1"/>
                </a:solidFill>
              </a:rPr>
              <a:t>Methodology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4294967295"/>
          </p:nvPr>
        </p:nvSpPr>
        <p:spPr>
          <a:xfrm>
            <a:off x="473038" y="6317674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8235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77634" y="-68741"/>
            <a:ext cx="3302480" cy="1273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GB" sz="3600" dirty="0">
                <a:solidFill>
                  <a:schemeClr val="bg1"/>
                </a:solidFill>
              </a:rPr>
              <a:t>Experimental</a:t>
            </a:r>
            <a:r>
              <a:rPr lang="en-GB" sz="4000" dirty="0">
                <a:solidFill>
                  <a:schemeClr val="bg1"/>
                </a:solidFill>
              </a:rPr>
              <a:t> Setting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8F27F17-F4B6-C182-6EC2-9563CA67519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79965" y="6317674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18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77634" y="19747"/>
            <a:ext cx="3302480" cy="1273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800" dirty="0" err="1">
                <a:solidFill>
                  <a:schemeClr val="bg1"/>
                </a:solidFill>
              </a:rPr>
              <a:t>Results</a:t>
            </a:r>
            <a:r>
              <a:rPr lang="es-CO" sz="3800" dirty="0">
                <a:solidFill>
                  <a:schemeClr val="bg1"/>
                </a:solidFill>
              </a:rPr>
              <a:t> and </a:t>
            </a:r>
            <a:r>
              <a:rPr lang="es-CO" sz="3800" dirty="0" err="1">
                <a:solidFill>
                  <a:schemeClr val="bg1"/>
                </a:solidFill>
              </a:rPr>
              <a:t>Discussion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1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380ED65-09F4-5BD0-E745-D30C90CF635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66111" y="6324601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3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877634" y="19747"/>
            <a:ext cx="3302480" cy="12735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200" dirty="0" err="1">
                <a:solidFill>
                  <a:schemeClr val="bg1"/>
                </a:solidFill>
              </a:rPr>
              <a:t>Results</a:t>
            </a:r>
            <a:r>
              <a:rPr lang="es-CO" sz="3200" dirty="0">
                <a:solidFill>
                  <a:schemeClr val="bg1"/>
                </a:solidFill>
              </a:rPr>
              <a:t> and </a:t>
            </a:r>
            <a:r>
              <a:rPr lang="es-CO" sz="3200" dirty="0" err="1">
                <a:solidFill>
                  <a:schemeClr val="bg1"/>
                </a:solidFill>
              </a:rPr>
              <a:t>Discussion</a:t>
            </a:r>
            <a:r>
              <a:rPr lang="es-CO" sz="3200" dirty="0">
                <a:solidFill>
                  <a:schemeClr val="bg1"/>
                </a:solidFill>
              </a:rPr>
              <a:t> </a:t>
            </a:r>
            <a:r>
              <a:rPr lang="es-CO" sz="3200" dirty="0" err="1">
                <a:solidFill>
                  <a:schemeClr val="bg1"/>
                </a:solidFill>
              </a:rPr>
              <a:t>Cnt’d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D5B336-1D03-11A1-11BB-28FC8D23186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24547" y="6338455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43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78425" y="0"/>
            <a:ext cx="3628103" cy="6784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s-CO" sz="3600" dirty="0" err="1">
                <a:solidFill>
                  <a:schemeClr val="bg1"/>
                </a:solidFill>
              </a:rPr>
              <a:t>Conclusions</a:t>
            </a:r>
            <a:r>
              <a:rPr lang="es-CO" sz="3600" dirty="0">
                <a:solidFill>
                  <a:schemeClr val="bg1"/>
                </a:solidFill>
              </a:rPr>
              <a:t> &amp; </a:t>
            </a:r>
            <a:r>
              <a:rPr lang="es-CO" sz="2900" dirty="0" err="1">
                <a:solidFill>
                  <a:schemeClr val="bg1"/>
                </a:solidFill>
              </a:rPr>
              <a:t>Recommendations</a:t>
            </a:r>
            <a:endParaRPr lang="es-CO" sz="2900" dirty="0">
              <a:solidFill>
                <a:schemeClr val="bg1"/>
              </a:solidFill>
            </a:endParaRP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88770" y="1179871"/>
            <a:ext cx="10520004" cy="470473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25785D-B7A4-6490-3A4C-07D98B413E66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31476" y="6324601"/>
            <a:ext cx="3520043" cy="3013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it-IT" sz="1600" b="1" dirty="0">
                <a:solidFill>
                  <a:srgbClr val="0000FF"/>
                </a:solidFill>
              </a:rPr>
              <a:t>NSM-Ota, 2023</a:t>
            </a:r>
            <a:endParaRPr lang="es-CO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513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668</Words>
  <Application>Microsoft Office PowerPoint</Application>
  <PresentationFormat>Widescreen</PresentationFormat>
  <Paragraphs>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 Neue</vt:lpstr>
      <vt:lpstr>Lato</vt:lpstr>
      <vt:lpstr>Rockwell</vt:lpstr>
      <vt:lpstr>Wingdings</vt:lpstr>
      <vt:lpstr>Tema de Office</vt:lpstr>
      <vt:lpstr>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Florez</dc:creator>
  <cp:lastModifiedBy>Conrad Omonhinmin</cp:lastModifiedBy>
  <cp:revision>55</cp:revision>
  <dcterms:created xsi:type="dcterms:W3CDTF">2015-11-23T15:47:53Z</dcterms:created>
  <dcterms:modified xsi:type="dcterms:W3CDTF">2023-04-19T18:48:11Z</dcterms:modified>
</cp:coreProperties>
</file>